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76" r:id="rId4"/>
    <p:sldId id="256" r:id="rId5"/>
    <p:sldId id="257" r:id="rId6"/>
    <p:sldId id="267" r:id="rId7"/>
    <p:sldId id="265" r:id="rId8"/>
    <p:sldId id="258" r:id="rId9"/>
    <p:sldId id="259" r:id="rId10"/>
    <p:sldId id="266" r:id="rId11"/>
    <p:sldId id="268" r:id="rId12"/>
    <p:sldId id="269" r:id="rId13"/>
    <p:sldId id="261" r:id="rId14"/>
    <p:sldId id="270" r:id="rId15"/>
    <p:sldId id="260" r:id="rId16"/>
    <p:sldId id="262" r:id="rId17"/>
    <p:sldId id="263" r:id="rId18"/>
    <p:sldId id="264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1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4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6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16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86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6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24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5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852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50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0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3FAF-3B64-4507-98EB-34DF2DC17253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C6CD-79FC-4C97-AF97-C2A2C38BD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81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a.asia/tags/%D1%82%D1%83%D0%B2%D0%B8%D0%BD%D1%81%D0%BA%D0%B8%D0%B9+%D1%8F%D0%B7%D1%8B%D0%B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va.asia/tags/%D1%82%D1%83%D0%B2%D0%B8%D0%BD%D1%81%D0%BA%D0%B8%D0%B9+%D1%8F%D0%B7%D1%8B%D0%B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ap/library/drugoe/2012/04/24/dostoin-li-pamyatnika-mongush-lobsan-chimit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8%D1%80%D0%B8%D0%BB%D0%BB%D0%B8%D0%B7%D0%B0%D1%86%D0%B8%D1%8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8%D1%80%D0%B8%D0%BB%D0%BB%D0%B8%D1%86%D0%B0" TargetMode="External"/><Relationship Id="rId2" Type="http://schemas.openxmlformats.org/officeDocument/2006/relationships/hyperlink" Target="https://ru.wikipedia.org/wiki/%D0%A2%D1%83%D0%B2%D0%B8%D0%BD%D1%81%D0%BA%D0%B8%D0%B9_%D1%8F%D0%B7%D1%8B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F%D0%BD%D0%B0%D0%BB%D0%B8%D1%84" TargetMode="External"/><Relationship Id="rId4" Type="http://schemas.openxmlformats.org/officeDocument/2006/relationships/hyperlink" Target="https://ru.wikipedia.org/wiki/%D0%9B%D0%B0%D1%82%D0%B8%D0%BD%D1%81%D0%BA%D0%B8%D0%B9_%D0%B0%D0%BB%D1%84%D0%B0%D0%B2%D0%B8%D1%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0%B3%D0%BE%D0%BB%D1%8C%D1%81%D0%BA%D0%B8%D0%B9_%D1%8F%D0%B7%D1%8B%D0%BA" TargetMode="External"/><Relationship Id="rId7" Type="http://schemas.openxmlformats.org/officeDocument/2006/relationships/hyperlink" Target="https://ru.wikipedia.org/wiki/%D0%9A%D0%BE%D0%BC%D0%B8%D0%BD%D1%82%D0%B5%D1%80%D0%BD" TargetMode="External"/><Relationship Id="rId2" Type="http://schemas.openxmlformats.org/officeDocument/2006/relationships/hyperlink" Target="https://ru.wikipedia.org/wiki/%D0%A2%D1%83%D0%B2%D0%B8%D0%BD%D1%81%D0%BA%D0%B0%D1%8F_%D0%9D%D0%B0%D1%80%D0%BE%D0%B4%D0%BD%D0%B0%D1%8F_%D0%A0%D0%B5%D1%81%D0%BF%D1%83%D0%B1%D0%BB%D0%B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A%D0%B0%D0%B4%D0%B5%D0%BC%D0%B8%D1%8F_%D0%BD%D0%B0%D1%83%D0%BA_%D0%A1%D0%A1%D0%A1%D0%A0" TargetMode="External"/><Relationship Id="rId5" Type="http://schemas.openxmlformats.org/officeDocument/2006/relationships/hyperlink" Target="https://ru.wikipedia.org/wiki/%D0%A2%D1%83%D0%B2%D0%B8%D0%BD%D1%81%D0%BA%D0%B0%D1%8F_%D0%BD%D0%B0%D1%80%D0%BE%D0%B4%D0%BD%D0%BE-%D1%80%D0%B5%D0%B2%D0%BE%D0%BB%D1%8E%D1%86%D0%B8%D0%BE%D0%BD%D0%BD%D0%B0%D1%8F_%D0%BF%D0%B0%D1%80%D1%82%D0%B8%D1%8F" TargetMode="External"/><Relationship Id="rId4" Type="http://schemas.openxmlformats.org/officeDocument/2006/relationships/hyperlink" Target="https://ru.wikipedia.org/wiki/%D0%A1%D1%82%D0%B0%D1%80%D0%BE%D0%BC%D0%BE%D0%BD%D0%B3%D0%BE%D0%BB%D1%8C%D1%81%D0%BA%D0%BE%D0%B5_%D0%BF%D0%B8%D1%81%D1%8C%D0%BC%D0%B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B%D0%B8%D0%B2%D0%B0%D0%BD%D0%BE%D0%B2,_%D0%95%D0%B2%D0%B3%D0%B5%D0%BD%D0%B8%D0%B9_%D0%94%D0%BC%D0%B8%D1%82%D1%80%D0%B8%D0%B5%D0%B2%D0%B8%D1%87" TargetMode="External"/><Relationship Id="rId3" Type="http://schemas.openxmlformats.org/officeDocument/2006/relationships/hyperlink" Target="https://ru.wikipedia.org/wiki/%D0%9B%D0%B0%D0%BC%D0%B0_(%D0%B1%D1%83%D0%B4%D0%B4%D0%B8%D0%B7%D0%BC)" TargetMode="External"/><Relationship Id="rId7" Type="http://schemas.openxmlformats.org/officeDocument/2006/relationships/hyperlink" Target="https://ru.wikipedia.org/wiki/%D0%A2%D1%83%D0%B2%D0%B8%D0%BD%D1%81%D0%BA%D0%B0%D1%8F_%D0%BF%D0%B8%D1%81%D1%8C%D0%BC%D0%B5%D0%BD%D0%BD%D0%BE%D1%81%D1%82%D1%8C" TargetMode="External"/><Relationship Id="rId12" Type="http://schemas.openxmlformats.org/officeDocument/2006/relationships/hyperlink" Target="https://ru.wikipedia.org/wiki/%D0%9A%D0%BE%D0%BC%D0%BC%D1%83%D0%BD%D0%B8%D1%81%D1%82%D0%B8%D1%87%D0%B5%D1%81%D0%BA%D0%B8%D0%B9_%D1%83%D0%BD%D0%B8%D0%B2%D0%B5%D1%80%D1%81%D0%B8%D1%82%D0%B5%D1%82_%D1%82%D1%80%D1%83%D0%B4%D1%8F%D1%89%D0%B8%D1%85%D1%81%D1%8F_%D0%92%D0%BE%D1%81%D1%82%D0%BE%D0%BA%D0%B0" TargetMode="External"/><Relationship Id="rId2" Type="http://schemas.openxmlformats.org/officeDocument/2006/relationships/hyperlink" Target="https://ru.wikipedia.org/wiki/%D0%9B%D0%B0%D1%82%D0%B8%D0%BD%D0%B8%D0%B7%D0%B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0%BB%D1%8C%D0%BC%D0%B1%D0%B0%D1%85,_%D0%90%D0%BB%D0%B5%D0%BA%D1%81%D0%B0%D0%BD%D0%B4%D1%80_%D0%90%D0%B4%D0%BE%D0%BB%D1%8C%D1%84%D0%BE%D0%B2%D0%B8%D1%87" TargetMode="External"/><Relationship Id="rId11" Type="http://schemas.openxmlformats.org/officeDocument/2006/relationships/hyperlink" Target="https://ru.wikipedia.org/wiki/%D0%A2%D1%8E%D1%80%D0%BA%D1%81%D0%BA%D0%B8%D0%B5_%D1%8F%D0%B7%D1%8B%D0%BA%D0%B8" TargetMode="External"/><Relationship Id="rId5" Type="http://schemas.openxmlformats.org/officeDocument/2006/relationships/hyperlink" Target="https://ru.wikipedia.org/wiki/%D0%9D%D0%B5%D0%BC%D0%B5%D1%86%D0%BA%D0%B8%D0%B9_%D0%B0%D0%BB%D1%84%D0%B0%D0%B2%D0%B8%D1%82" TargetMode="External"/><Relationship Id="rId10" Type="http://schemas.openxmlformats.org/officeDocument/2006/relationships/hyperlink" Target="https://ru.wikipedia.org/wiki/%D0%9D%D0%BE%D0%B2%D1%8B%D0%B9_%D1%82%D1%8E%D1%80%D0%BA%D1%81%D0%BA%D0%B8%D0%B9_%D0%B0%D0%BB%D1%84%D0%B0%D0%B2%D0%B8%D1%82" TargetMode="External"/><Relationship Id="rId4" Type="http://schemas.openxmlformats.org/officeDocument/2006/relationships/hyperlink" Target="https://ru.wikipedia.org/wiki/%D0%9B%D0%BE%D0%BF%D1%81%D0%B0%D0%BD-%D0%A7%D0%B8%D0%BC%D0%B8%D1%82,_%D0%9C%D0%BE%D0%BD%D0%B3%D1%83%D1%88_%D0%A8%D0%BE%D0%BA%D0%B0%D1%80-%D0%A7%D1%83%D0%BB%D0%B4%D1%83%D0%BC_%D0%BE%D0%B3%D0%BB%D1%83" TargetMode="External"/><Relationship Id="rId9" Type="http://schemas.openxmlformats.org/officeDocument/2006/relationships/hyperlink" Target="https://ru.wikipedia.org/wiki/%D0%9F%D0%BE%D0%BF%D0%BF%D0%B5,_%D0%9D%D0%B8%D0%BA%D0%BE%D0%BB%D0%B0%D0%B9_%D0%9D%D0%B8%D0%BA%D0%BE%D0%BB%D0%B0%D0%B5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857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Народ выражает себя в языке своём.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Народ действует;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Его </a:t>
            </a: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деятельностью 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управляет ум;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Ум и деятельность народа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Отражаются в языке его.</a:t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                              </a:t>
            </a:r>
            <a:r>
              <a:rPr lang="ru-RU" sz="4000" dirty="0" err="1" smtClean="0">
                <a:solidFill>
                  <a:srgbClr val="C00000"/>
                </a:solidFill>
                <a:latin typeface="Georgia" pitchFamily="18" charset="0"/>
              </a:rPr>
              <a:t>И.И.Срезневкий</a:t>
            </a:r>
            <a:r>
              <a:rPr lang="ru-RU" sz="53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53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412776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Евгений Дмитриевич Поливанов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Лингвист широкого профиля. Он занимался многими языками, прежде всего русским, японским, узбекским,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дунганским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языками.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Д. Поливанов разработал также и проект тувинской письменности, а на его основе — букварь, работа над которыми велась зимой 1928–1929 гг. и названия которых отражены в списке ненайденных работ Е. Д. Поливанова.</a:t>
            </a:r>
          </a:p>
        </p:txBody>
      </p:sp>
      <p:pic>
        <p:nvPicPr>
          <p:cNvPr id="7170" name="Picture 2" descr="http://rkcrk.uz/thumb/2/X_MCZ1JjhgqswpxXnisMyw/r/d/27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52775" cy="4838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83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2964929" cy="443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Николая Николаевича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-советский лингвист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этнограф, специалист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алтайским языкам, монголоведению и тюркологии; члена-корреспондента АН СССР (1932).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8 августа 1897 в Китае, где его отец находился в качестве консульского работника Российской дипломатической службы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работал в составе ленинградской группы над проектом тувинской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21 февраля 1929 г. через Наркомат иностранных дел был передан в Полпредство ТНР в Москве. В том же году была опубликована статья Н. 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«Заметки по фонетике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тувинского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связи с вопросом об алфавите», где содержалась характеристика основных звуков (фонем)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тувинского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их письменные фиксации, приводился сам алфавит, а также излагались соображения по тувинской орфографии. 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0909" y="5373216"/>
            <a:ext cx="3752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Николая Николаевича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4039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va.asia/uploads/posts/2011-08/1313700106_palmb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60" y="980728"/>
            <a:ext cx="28575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168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Крупному советскому ученому и деятелю культуры А. А.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Пальмбаху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принадлежит большая заслуга в разработке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тувинской национальной письменности, положившей начало культурной революции в Туве. Под его руководством и при его личном участии велась огромная творческая работа по языковому строительству. Он являлся одним из авторов «Грамматики 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тувинского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«Основ тувинской филологии».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1930 г. А.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Пальмбах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впервые прибыл в Туву в составе экспедиции советских ученых-лингвистов, с целью содействии разработке национальной письменности.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168" y="4784963"/>
            <a:ext cx="842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Он блистательно перевел «Слово арата» первого тувинского писателя, лауреата Государственной премии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Салчака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Тока. Этот образцовый перевод стал событием в тувинской литературе. А. А.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Пальмбах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большой любовью сумел воссоздать на русском языке повесть С. Тока и цельно передать своеобразие его писательской манеры.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71945"/>
            <a:ext cx="247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Пальмбах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011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yslide.ru/documents_7/6f76022557ed134c68b6ce94f26203bb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3" y="345004"/>
            <a:ext cx="2536503" cy="3352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7647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1888 году в местечке 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Барун-Хемчинского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Шокар-Чульдум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Пятилетним мальчиком родители отправили его учиться. Деньги на дорогу собирали всем хошуном.  С юных лет он начал своё образование в Монголии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Гандан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хурээ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Там в течение 11 лет он получал духовное образование.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60338"/>
            <a:ext cx="497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Шокар-Чульдум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оглу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Лопсан-Чимит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391" y="4005064"/>
            <a:ext cx="7819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1927 году руководство Тувинской Народной Республики приняло решение о разработке национальной письменности на латинизированной основе, и уже в начале 1928 года ЦК ТНРП обратился с соответствующим поручением к ученым-ламам, которые сразу приступили к выполнению этой задачи. Основную роль в создании основы новой письменности сыграл настоятель Верхне-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Чаданского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буддистского храма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767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Монгуша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Лопсан-Чимита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создании первой тувинской письменности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Учёный лама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 одним из самых ярких персон того времени. В Петербурге, работая над созданием тувинской письменности, он изучал особенности санскрита, китайского, монгольского, немецкого, английского и русского языков. Изучая фонетику разных языков, а также подбирая звуки, схожие со звуками тувинской речи, он создал тувинский национальный алфавит.</a:t>
            </a: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 1928 г. он выполнил свой проект письменности. В основу его лёг алфавит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немецкого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много звуков немецкого языка было схоже по фонетическому строению с тувинским языком. Председатель Малого Хурала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писал, что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«взял за основу немецкий алфавит, внёс в него кое-какие изменения, дополнил и составил новый».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цитируемой  публикации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К.Д.Дондука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сообщается также, что этот алфавит был представлен на рассмотрение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Хурала 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«утверждён им целиком»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что, по-видимому, только после этого он был направлен для рецензирования в Академию наук СССР</a:t>
            </a:r>
            <a:r>
              <a:rPr lang="ru-RU" u="sng" baseline="30000" dirty="0">
                <a:latin typeface="Times New Roman" pitchFamily="18" charset="0"/>
                <a:cs typeface="Times New Roman" pitchFamily="18" charset="0"/>
                <a:hlinkClick r:id="rId2"/>
              </a:rPr>
              <a:t>[4]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        3 февраля 1929 г. алфавит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получил одобрение на заседании Политбюро ЦК ТНРП, но изучение новой письменности началось гораздо раньше.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       Первое собрание группы по её изучению состоялось уже 22 июня 1928 г. Отметим, что руководство ТНР поспешило ввести в действие алфавит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Лопсан-Чимита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дожидаясь поступления альтернативного варианта из СССР.</a:t>
            </a:r>
          </a:p>
        </p:txBody>
      </p:sp>
    </p:spTree>
    <p:extLst>
      <p:ext uri="{BB962C8B-B14F-4D97-AF65-F5344CB8AC3E}">
        <p14:creationId xmlns="" xmlns:p14="http://schemas.microsoft.com/office/powerpoint/2010/main" val="11266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9/92/5kopeek%28Tuva_1934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6" y="548680"/>
            <a:ext cx="71437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72514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копеек ТНР 1934 года с надписями на латинице</a:t>
            </a:r>
          </a:p>
        </p:txBody>
      </p:sp>
    </p:spTree>
    <p:extLst>
      <p:ext uri="{BB962C8B-B14F-4D97-AF65-F5344CB8AC3E}">
        <p14:creationId xmlns="" xmlns:p14="http://schemas.microsoft.com/office/powerpoint/2010/main" val="29380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5843569"/>
              </p:ext>
            </p:extLst>
          </p:nvPr>
        </p:nvGraphicFramePr>
        <p:xfrm>
          <a:off x="755573" y="980728"/>
          <a:ext cx="7416824" cy="2880321"/>
        </p:xfrm>
        <a:graphic>
          <a:graphicData uri="http://schemas.openxmlformats.org/drawingml/2006/table">
            <a:tbl>
              <a:tblPr/>
              <a:tblGrid>
                <a:gridCol w="595603"/>
                <a:gridCol w="595603"/>
                <a:gridCol w="595603"/>
                <a:gridCol w="595603"/>
                <a:gridCol w="595603"/>
                <a:gridCol w="595603"/>
                <a:gridCol w="595603"/>
                <a:gridCol w="595603"/>
                <a:gridCol w="779795"/>
                <a:gridCol w="764715"/>
                <a:gridCol w="1107490"/>
              </a:tblGrid>
              <a:tr h="960107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ʙ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Ƣ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ƣ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h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i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 j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Ɉ ɉ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k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n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02122"/>
                          </a:solidFill>
                          <a:effectLst/>
                          <a:latin typeface="Times New Roman"/>
                          <a:cs typeface="Times New Roman"/>
                        </a:rPr>
                        <a:t>Ңң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 </a:t>
                      </a:r>
                      <a:r>
                        <a:rPr lang="ru-RU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en-US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 ş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t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u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v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x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y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z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Ƶ ƶ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 </a:t>
                      </a:r>
                      <a:r>
                        <a:rPr lang="ru-RU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928700"/>
            <a:ext cx="7920880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    В 1931 году из алфавита была исключена буква Ɉ ɉ, обозначавшая назализованный сонорный согласный, который встречался всего в нескольких словах</a:t>
            </a:r>
            <a:endParaRPr lang="ru-RU" baseline="30000" dirty="0">
              <a:solidFill>
                <a:srgbClr val="0B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. Создание национальной письменности позволило приступить к массовому развитию сферы образования, ликвидации неграмотности, изданию книг, газет и журналов на тувинском языке.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0953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Утверждённый тувинский </a:t>
            </a:r>
            <a:r>
              <a:rPr lang="ru-RU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алфавит имел </a:t>
            </a:r>
            <a:r>
              <a:rPr lang="ru-RU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endParaRPr lang="ru-RU" dirty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4345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конце 1930-х годов в СССР шёл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Кириллизация"/>
              </a:rPr>
              <a:t>процесс перевода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письменностей на кириллическую основу.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Одним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результатов этого процесса стало решение XII съезда Тувинской народно-революционной партии (апрель 1941 года) о переводе тувинской письменности на кириллицу.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 же году был составлен тувинский кириллический алфавит и разработаны основы орфографии. Однако окончательно новый алфавит был одобрен Комиссией по языку и письменности только в октябре 1943 года. 8 сентября 1943 года ЦК ТНРП и Совет министров ТНР постановили перейти на новую письменность к 1 мая 1944 года.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Одновременно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начался выпуск литературы на кириллице. Однако латиница применялась в печати параллельно с кириллицей до 1945 года. С тех пор изменений в тувинский алфавит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вносилось.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1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Современный тувинский алфавит выглядит так: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Ө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Ү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Щ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Ъ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1943-44 годах в типографиях Тувы ещё не было шрифтов для тувинского кириллического алфавита. Поэтому в первых кириллических изданиях вместо буквы Ү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использовалась 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вместо 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Тувинцы Монголии также пользуются кириллической письменностью. В 2013 году на их диалекте был составлен и издан первый букварь. Тувинцы Китая не имеют своей письменности и для письма пользуются монгольским и китайским языками.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59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va.asia/uploads/posts/2009-09/thumbs/1253045314_shuluu-s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" y="2348879"/>
            <a:ext cx="2152650" cy="248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2924944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Кандидат филологических наук, профессор кафедры тувинского и общего языкознания, директор научно-образовательного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 Тюркологии Мира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Бавуу-Сюрюн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 descr="https://pbs.twimg.com/media/DUtk9UNVAAAkpZo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7659"/>
            <a:ext cx="2120431" cy="254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566" y="5229200"/>
            <a:ext cx="2906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Советский лингвист, доктор филологических наук, профессор, заслуженный деятель науки РСФСР, заслуженный учитель школы Тувинской АССР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338"/>
            <a:ext cx="1788790" cy="2367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68143" y="2636912"/>
            <a:ext cx="2893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кафедры тувинской филологии и общего языкознания, кандидат филологических наук Клара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Бурбулдеевна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Доржу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4473" y="4869110"/>
            <a:ext cx="5214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Исследователи тувинского языка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24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32" y="928670"/>
            <a:ext cx="6143668" cy="4786346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ДНЕ ТУВИНСКОГО ЯЗЫКА</a:t>
            </a:r>
          </a:p>
          <a:p>
            <a:pPr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РЕСПУБЛИКИ ТЫВА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18 января 2016 года N 11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ДНЕ ТУВИНСКОГО ЯЗЫКА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сохранения, поддержки и развития тувинского языка как государственного языка Республики Тыва и неотъемлемой части культурного и духовного наследия тувинского народа постановляю: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1. Установить День тувинского языка и отмечать его ежегодно 1 ноября.</a:t>
            </a:r>
          </a:p>
          <a:p>
            <a:pPr algn="l"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2. Настоящий Указ вступает в силу со дня его подписания.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Глава Республики Тыва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Ш.КАРА-ООЛ 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Кызыл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января 2016 года</a:t>
            </a:r>
            <a:b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11</a:t>
            </a:r>
          </a:p>
          <a:p>
            <a:pPr algn="l"/>
            <a:endParaRPr lang="ru-RU" dirty="0"/>
          </a:p>
        </p:txBody>
      </p:sp>
      <p:pic>
        <p:nvPicPr>
          <p:cNvPr id="1026" name="Picture 2" descr="Указ Главы Республики Тыва «О Дне тувинского язы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64320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388424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949280"/>
            <a:ext cx="227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Пальмбах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06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4.infourok.ru/uploads/ex/11e0/0005de3f-870cf801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425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139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01122" cy="57150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Инициатива появления в республике этой даты принадлежит Народному писателю Тувы Александру Александровичу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Даржаю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Глава республики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Шолбан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Кара-оол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поддержал предложение писателя, в целях сохранения и развития тувинского языка как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неотьемлемой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части культурного и духовного наследия тувинского народа, учредил специальную дату - День тувинского языка.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Одним из главных моментов осознания себя отдельным народом выступает наличие собственного языка. По праву считается, что бессмертие народа – в его языке. Наши предки защищали и оберегали свой язык, так как с помощью родного языка через поколения проносятся традиции, мудрость, душа и история народа. Тувинский язык – одна из святынь тувинского народа. Красивую мелодию тувинского языка мы услышим впервые из колыбельных песен своей матери. Наш родной язык мы сравниваем со священным источником –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аржааном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чистым, прозрачным. Наш тувинский язык неразлучен с нами везде. Это самый красивый и мелодичный язык, так как в нем звучат мелодия звенящего ручейка, звон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хомуса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игила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горловое пение, стихи, песни.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7584" cy="6335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08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Тувинская письменность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письменность, используемая для записи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tooltip="Тувинский язык"/>
              </a:rPr>
              <a:t>тувинского языка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время своего существования функционировала на разных графических основах и неоднократно реформировалась. В настоящее время тувинская письменность функционирует на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Кириллица"/>
              </a:rPr>
              <a:t>кириллице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истории тувинской письменности выделяются следующие этапы: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1920-е годы — проекты письменности на различных графических основах;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1930—1943 годы — письменность на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tooltip="Латинский алфавит"/>
              </a:rPr>
              <a:t>латинской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основе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5" tooltip="Яналиф"/>
              </a:rPr>
              <a:t>яналиф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1943 года — современная письменность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Кириллица"/>
              </a:rPr>
              <a:t>кириллицы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0286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11\ФИ\тыва бижк\Новая папка\1279179501_bizhiktig-haya.9e2dfbffb3f3ea8f237030166a34d62f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76048" cy="5628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6093296"/>
            <a:ext cx="2478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Наскальные надписи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4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624736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5663" y="5949280"/>
            <a:ext cx="461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Орхоно-Енисейской письменности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48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1930 года тувинский язык не имел своей письменности. В личной переписке, а с начала 1920-х, после образования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 tooltip="Тувинская Народная Республика"/>
              </a:rPr>
              <a:t>Танну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Тувинская Народная Республика"/>
              </a:rPr>
              <a:t>-Тувинской Народной Республики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также в печатных изданиях и делопроизводстве тувинцы пользовались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Монгольский язык"/>
              </a:rPr>
              <a:t>монгольским языком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письменность которого была основана на традиционном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Старомонгольское письмо"/>
              </a:rPr>
              <a:t>старомонгольском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Старомонгольское письмо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Старомонгольское письмо"/>
              </a:rPr>
              <a:t>письме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Письмом на монгольском языке в 1920-е годы владело лишь 1,5 %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тувинцев.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октябре 1925 года IV съезд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Тувинская народно-революционная партия"/>
              </a:rPr>
              <a:t>Тувинской народно-революционной партии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принял решение о создании национальной тувинской письменности. На съезде разгорелась дискуссия, какую письменность брать за основу — монгольскую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кириллическую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итоге было предложено адресовать этот вопрос для обсуждения 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 tooltip="Академия наук СССР"/>
              </a:rPr>
              <a:t>Академию наук СССР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этом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7" tooltip="Коминтерн"/>
              </a:rPr>
              <a:t>Коминтерн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обращении к съезду рекомендовал ввести письменность на кириллической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1927 году в Москве была подготовлена и издана первая книга на тувинском языке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букварь «Тыва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уругларныҥ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эҥ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ӧрэныр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тептэри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баштап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ужукэ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Его авторами были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Бузыкаев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Брюханов.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Алфавит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букваря имел следующий вид: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Ёё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Ӝӝ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Ии,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Мм,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Ҥҥ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Ӧӧ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Ӱӱ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дальнейшего развития этот алфавит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1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1920-х годов в СССР шёл активный процесс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Латинизация"/>
              </a:rPr>
              <a:t>латинизации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письменностей.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его влиянием было решено создавать национальную письменность на латинской графической основе и в Туве. Разработка алфавита велась как в ТНР, так и СССР. В самой Туве задача разработки письменности была поручена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Лама (буддизм)"/>
              </a:rPr>
              <a:t>ламам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Севену и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Лопсан-Чимит, Монгуш Шокар-Чулдум оглу"/>
              </a:rPr>
              <a:t>Лопсан-Чимиту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1928 году они составили проект письменности, в основу которой положили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tooltip="Немецкий алфавит"/>
              </a:rPr>
              <a:t>немецкий алфавит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Этот алфавит оказался неудачным, так как, по словам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 tooltip="Пальмбах, Александр Адольфович"/>
              </a:rPr>
              <a:t>А. А.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6" tooltip="Пальмбах, Александр Адольфович"/>
              </a:rPr>
              <a:t>Пальмбаха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«неверно устанавливал состав звуков тувинского языка и механически переносил на тувинский язык традиционные правила письма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латинописных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алфавитах других языков»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7"/>
              </a:rPr>
              <a:t>[2]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СССР над вопросом разработки тувинского латинизированного алфавита работали А. А.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Пальмбах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8" tooltip="Поливанов, Евгений Дмитриевич"/>
              </a:rPr>
              <a:t>Е. Д. Поливанов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9" tooltip="Поппе, Николай Николаевич"/>
              </a:rPr>
              <a:t>Н. Н.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9" tooltip="Поппе, Николай Николаевич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Этими исследователями за основу был взят так называемый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0" tooltip="Новый тюркский алфавит"/>
              </a:rPr>
              <a:t>новый тюркский алфавит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яналиф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что должно было способствовать унификации письменности у всех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1" tooltip="Тюркские языки"/>
              </a:rPr>
              <a:t>тюркских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народов. В феврале 1929 года Н. Н.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передал свой проект латинизированного тувинского алфавита в полпредство ТНР в Москве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7"/>
              </a:rPr>
              <a:t>[3][4]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Для доработки этого проекта были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тувинцы-студенты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2" tooltip="Коммунистический университет трудящихся Востока"/>
              </a:rPr>
              <a:t>Коммунистического университета трудящихся Востока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начале 1930 года тувинский алфавит был окончательно доработан и 28 июня 1930 года официально введён декретом правительства ТНР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7"/>
              </a:rPr>
              <a:t>[5]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Утверждённый тувинский алфавит имел следующий вид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hlinkClick r:id="rId7"/>
              </a:rPr>
              <a:t>[1]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9115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426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  Народ выражает себя в языке своём. Народ действует;  Его деятельностью  управляет ум; Ум и деятельность народа Отражаются в языке его.                                 И.И.Срезневкий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школа4</cp:lastModifiedBy>
  <cp:revision>17</cp:revision>
  <dcterms:created xsi:type="dcterms:W3CDTF">2020-10-18T11:32:15Z</dcterms:created>
  <dcterms:modified xsi:type="dcterms:W3CDTF">2020-11-03T04:49:01Z</dcterms:modified>
</cp:coreProperties>
</file>