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8" r:id="rId3"/>
    <p:sldId id="257" r:id="rId4"/>
    <p:sldId id="272" r:id="rId5"/>
    <p:sldId id="258" r:id="rId6"/>
    <p:sldId id="269" r:id="rId7"/>
    <p:sldId id="259" r:id="rId8"/>
    <p:sldId id="276" r:id="rId9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85" d="100"/>
          <a:sy n="85" d="100"/>
        </p:scale>
        <p:origin x="547" y="53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BB3ED9-6C86-4678-93A7-8EF6490B79FD}" type="datetimeFigureOut">
              <a:rPr lang="ru-RU" smtClean="0"/>
              <a:pPr/>
              <a:t>07.11.2025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2649D1-2F97-46D8-85D3-3640B58D2B9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06234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BB3ED9-6C86-4678-93A7-8EF6490B79FD}" type="datetimeFigureOut">
              <a:rPr lang="ru-RU" smtClean="0"/>
              <a:pPr/>
              <a:t>07.11.2025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2649D1-2F97-46D8-85D3-3640B58D2B9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502546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BB3ED9-6C86-4678-93A7-8EF6490B79FD}" type="datetimeFigureOut">
              <a:rPr lang="ru-RU" smtClean="0"/>
              <a:pPr/>
              <a:t>07.11.2025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2649D1-2F97-46D8-85D3-3640B58D2B9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61953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BB3ED9-6C86-4678-93A7-8EF6490B79FD}" type="datetimeFigureOut">
              <a:rPr lang="ru-RU" smtClean="0"/>
              <a:pPr/>
              <a:t>07.11.2025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2649D1-2F97-46D8-85D3-3640B58D2B9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958824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BB3ED9-6C86-4678-93A7-8EF6490B79FD}" type="datetimeFigureOut">
              <a:rPr lang="ru-RU" smtClean="0"/>
              <a:pPr/>
              <a:t>07.11.2025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2649D1-2F97-46D8-85D3-3640B58D2B9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121912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BB3ED9-6C86-4678-93A7-8EF6490B79FD}" type="datetimeFigureOut">
              <a:rPr lang="ru-RU" smtClean="0"/>
              <a:pPr/>
              <a:t>07.11.2025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2649D1-2F97-46D8-85D3-3640B58D2B9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183066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BB3ED9-6C86-4678-93A7-8EF6490B79FD}" type="datetimeFigureOut">
              <a:rPr lang="ru-RU" smtClean="0"/>
              <a:pPr/>
              <a:t>07.11.2025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2649D1-2F97-46D8-85D3-3640B58D2B9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831081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BB3ED9-6C86-4678-93A7-8EF6490B79FD}" type="datetimeFigureOut">
              <a:rPr lang="ru-RU" smtClean="0"/>
              <a:pPr/>
              <a:t>07.11.2025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2649D1-2F97-46D8-85D3-3640B58D2B9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476524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BB3ED9-6C86-4678-93A7-8EF6490B79FD}" type="datetimeFigureOut">
              <a:rPr lang="ru-RU" smtClean="0"/>
              <a:pPr/>
              <a:t>07.11.2025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2649D1-2F97-46D8-85D3-3640B58D2B9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767415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BB3ED9-6C86-4678-93A7-8EF6490B79FD}" type="datetimeFigureOut">
              <a:rPr lang="ru-RU" smtClean="0"/>
              <a:pPr/>
              <a:t>07.11.2025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2649D1-2F97-46D8-85D3-3640B58D2B9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875582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BB3ED9-6C86-4678-93A7-8EF6490B79FD}" type="datetimeFigureOut">
              <a:rPr lang="ru-RU" smtClean="0"/>
              <a:pPr/>
              <a:t>07.11.2025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2649D1-2F97-46D8-85D3-3640B58D2B9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792661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BB3ED9-6C86-4678-93A7-8EF6490B79FD}" type="datetimeFigureOut">
              <a:rPr lang="ru-RU" smtClean="0"/>
              <a:pPr/>
              <a:t>07.11.2025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2649D1-2F97-46D8-85D3-3640B58D2B9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127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927156" y="1900518"/>
            <a:ext cx="8525691" cy="2008093"/>
          </a:xfrm>
        </p:spPr>
        <p:txBody>
          <a:bodyPr>
            <a:noAutofit/>
          </a:bodyPr>
          <a:lstStyle/>
          <a:p>
            <a:r>
              <a:rPr lang="ru-RU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Рекомендации психолога родителям</a:t>
            </a:r>
          </a:p>
        </p:txBody>
      </p:sp>
      <p:cxnSp>
        <p:nvCxnSpPr>
          <p:cNvPr id="4" name="Прямая соединительная линия 3">
            <a:extLst>
              <a:ext uri="{FF2B5EF4-FFF2-40B4-BE49-F238E27FC236}">
                <a16:creationId xmlns:a16="http://schemas.microsoft.com/office/drawing/2014/main" id="{2028F33D-DBEE-42A5-97AC-8C67949E44E0}"/>
              </a:ext>
            </a:extLst>
          </p:cNvPr>
          <p:cNvCxnSpPr>
            <a:cxnSpLocks/>
          </p:cNvCxnSpPr>
          <p:nvPr/>
        </p:nvCxnSpPr>
        <p:spPr>
          <a:xfrm>
            <a:off x="0" y="1367694"/>
            <a:ext cx="12192000" cy="0"/>
          </a:xfrm>
          <a:prstGeom prst="line">
            <a:avLst/>
          </a:prstGeom>
          <a:ln w="44450" cmpd="thickThin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Прямоугольник 5"/>
          <p:cNvSpPr/>
          <p:nvPr/>
        </p:nvSpPr>
        <p:spPr>
          <a:xfrm>
            <a:off x="2047874" y="252381"/>
            <a:ext cx="6096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b="1" dirty="0">
                <a:latin typeface="Bahnschrift SemiBold" panose="020B0502040204020203" pitchFamily="34" charset="0"/>
              </a:rPr>
              <a:t>Государственное бюджетное общеобразовательное учреждение </a:t>
            </a:r>
          </a:p>
          <a:p>
            <a:r>
              <a:rPr lang="ru-RU" b="1" dirty="0">
                <a:latin typeface="Bahnschrift SemiBold" panose="020B0502040204020203" pitchFamily="34" charset="0"/>
              </a:rPr>
              <a:t>МБОУ СОШ №4 г. Кызыла</a:t>
            </a:r>
          </a:p>
        </p:txBody>
      </p:sp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ED53D3E2-2820-44AE-AC75-DBF3CD8F96E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386" y="98612"/>
            <a:ext cx="1222156" cy="1222156"/>
          </a:xfrm>
          <a:prstGeom prst="rect">
            <a:avLst/>
          </a:prstGeom>
        </p:spPr>
      </p:pic>
      <p:pic>
        <p:nvPicPr>
          <p:cNvPr id="13" name="Рисунок 12">
            <a:extLst>
              <a:ext uri="{FF2B5EF4-FFF2-40B4-BE49-F238E27FC236}">
                <a16:creationId xmlns:a16="http://schemas.microsoft.com/office/drawing/2014/main" id="{3B4DD762-79A9-4149-8FAF-6045D345841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62047" y="5138531"/>
            <a:ext cx="4068452" cy="14670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14053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Важные особенности в воспитании</a:t>
            </a: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3D778D4F-CEFC-44AF-A8AE-04CF2171173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991902"/>
            <a:ext cx="2101364" cy="1500974"/>
          </a:xfrm>
          <a:prstGeom prst="rect">
            <a:avLst/>
          </a:prstGeom>
        </p:spPr>
      </p:pic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945341" y="1497106"/>
            <a:ext cx="10085294" cy="5208494"/>
          </a:xfrm>
        </p:spPr>
        <p:txBody>
          <a:bodyPr>
            <a:noAutofit/>
          </a:bodyPr>
          <a:lstStyle/>
          <a:p>
            <a:pPr algn="just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Всегда спрашивайте, как Ваш ребенок провел время в школе/на прогулке, интересуйтесь, что нового он узнал/увидел, обсуждайте эту информацию вместе. В начальной школе обсуждайте дома пройденный материал. </a:t>
            </a:r>
          </a:p>
          <a:p>
            <a:pPr algn="just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 выполняйте задания за Вашего ребенка, даже если он очень просит и ему трудно. Лучше вместе разберите теорию, или помогите с материалами, объясните/покажите как делать, и дайте возможность выполнить работу самостоятельно. </a:t>
            </a:r>
          </a:p>
          <a:p>
            <a:pPr algn="just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Режим дня — важный компонент в успешном обучении и воспитании детей. Это задает общую систему и ребенок знает, когда, с кем и чем он будет заниматься. График занятий должен быть строгим, это дисциплинирует и помогает лучше справляться с трудностями. </a:t>
            </a:r>
          </a:p>
          <a:p>
            <a:pPr algn="just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 требуйте от ребенка быстрого выполнения заданий/просьб/поручений, в Вашем случае важно качество, а не скорость. </a:t>
            </a:r>
          </a:p>
          <a:p>
            <a:pPr algn="just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Вашему ребенку важна похвала. Хвалите его даже за небольшие, с Вашей точки зрения, достижения и успехи. Это и мотивирует ребенка и укрепляет Ваши отношения.</a:t>
            </a:r>
          </a:p>
          <a:p>
            <a:pPr algn="just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Просто разговаривайте с ребенком на любые темы: обсуждайте увиденный фильм/мультфильм, прочитанную книгу и т.п.</a:t>
            </a:r>
          </a:p>
        </p:txBody>
      </p:sp>
    </p:spTree>
    <p:extLst>
      <p:ext uri="{BB962C8B-B14F-4D97-AF65-F5344CB8AC3E}">
        <p14:creationId xmlns:p14="http://schemas.microsoft.com/office/powerpoint/2010/main" val="34806261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96470" y="365125"/>
            <a:ext cx="10457329" cy="1325563"/>
          </a:xfrm>
        </p:spPr>
        <p:txBody>
          <a:bodyPr>
            <a:noAutofit/>
          </a:bodyPr>
          <a:lstStyle/>
          <a:p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РЕКОМЕНДАЦИИ</a:t>
            </a: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A8003949-7E52-4C25-BF7B-F2A314E60DB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550708"/>
            <a:ext cx="2097741" cy="2097741"/>
          </a:xfrm>
          <a:prstGeom prst="rect">
            <a:avLst/>
          </a:prstGeom>
        </p:spPr>
      </p:pic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950720" y="1825624"/>
            <a:ext cx="10088879" cy="4822825"/>
          </a:xfrm>
        </p:spPr>
        <p:txBody>
          <a:bodyPr>
            <a:normAutofit fontScale="92500" lnSpcReduction="20000"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Постоянная речевая практика способствует развитию навыка речи, расширению словарного запаса, запоминанию информации о окружающем мире.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Задавайте вопросы, требующие развернутого ответа. Если ребенок затрудняется в ответе, стройте вопрос как выбор из нескольких вариантов с использованием слова «или».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Выдерживайте паузу после вопроса, давая ребенку время подумать над ответом.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Рассказывайте короткие занятные истории, а затем просите ребенка их пересказать. Если это не получается, помогайте ему, задавая наводящие вопросы.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Проявляйте терпение, не раздражайтесь, ведь ребенок не виноват в своих проблемах. Не называйте его глупым, не ругайте за медлительность реакций.</a:t>
            </a: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274660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795368"/>
          </a:xfrm>
        </p:spPr>
        <p:txBody>
          <a:bodyPr>
            <a:normAutofit fontScale="90000"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КАК ОТЛУЧИТЬ РЕБЕНКА ОТ ГАДЖЕТОВ С ИГРАМИ?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6E624166-D3E3-45BB-916A-A84D2A7082A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521947"/>
            <a:ext cx="2795184" cy="1860924"/>
          </a:xfrm>
          <a:prstGeom prst="rect">
            <a:avLst/>
          </a:prstGeom>
        </p:spPr>
      </p:pic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211977" y="1721224"/>
            <a:ext cx="9648329" cy="4771650"/>
          </a:xfrm>
        </p:spPr>
        <p:txBody>
          <a:bodyPr>
            <a:normAutofit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проводить время вместе за делом, от которого и ребенок и взрослый получают удовольствие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расширять кругозор, искать интересные для ребенка офлайн активности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раскрывать способности, интересы в практической деятельности (спорт, рисование, ботаника и пр.)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учить общаться, создавать условия для общения со сверстниками (приглашать домой, отпускать гулять во двор, отправить на кружки и в детские общественные организации)</a:t>
            </a:r>
          </a:p>
        </p:txBody>
      </p:sp>
    </p:spTree>
    <p:extLst>
      <p:ext uri="{BB962C8B-B14F-4D97-AF65-F5344CB8AC3E}">
        <p14:creationId xmlns:p14="http://schemas.microsoft.com/office/powerpoint/2010/main" val="3864768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05434" y="365125"/>
            <a:ext cx="10448365" cy="1042334"/>
          </a:xfrm>
        </p:spPr>
        <p:txBody>
          <a:bodyPr>
            <a:normAutofit fontScale="90000"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ПРОЦЕСС ПРОФЕССИОНАЛЬНОГО ОПРЕДЕЛЕНИЯ РЕБЕНКА</a:t>
            </a: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B0F3371E-175C-423E-805C-1F3F6A0DA40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526056"/>
            <a:ext cx="2280419" cy="1901638"/>
          </a:xfrm>
          <a:prstGeom prst="rect">
            <a:avLst/>
          </a:prstGeom>
        </p:spPr>
      </p:pic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004291" y="1730187"/>
            <a:ext cx="9997209" cy="4956363"/>
          </a:xfrm>
        </p:spPr>
        <p:txBody>
          <a:bodyPr>
            <a:noAutofit/>
          </a:bodyPr>
          <a:lstStyle/>
          <a:p>
            <a:pPr algn="just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ОЦЕНКА ИНТЕРЕСОВ И СПОСОБНОСТЕЙ РЕБЕНКА. Проводите регулярные беседы с ребенком, чтобы выяснить, что ему интересно.</a:t>
            </a:r>
          </a:p>
          <a:p>
            <a:pPr algn="just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РЕАЛИСТИЧНЫЕ ОЖИДАНИЯ. Важно принимать во внимание кадровые потребности региона проживания семьи, чтобы после обучения ребенок смог без проблем трудоустроиться.</a:t>
            </a:r>
          </a:p>
          <a:p>
            <a:pPr algn="just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ОБЕСПЕЧЕНИЕ ПСИХОЛОГИЧЕСКОЙ ПОДДЕРЖКИ. Психологическая поддержка важна для формирования у ребенка уверенности в себе и своих силах. </a:t>
            </a:r>
          </a:p>
          <a:p>
            <a:pPr algn="just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ПРОФЕССИОНАЛЬНАЯ ОРИЕНТАЦИЯ. Обратитесь к школьному психологу или специалисту по профориентации. Они могут провести тестирование и консультации, которые помогут выявить сильные стороны ребенка. </a:t>
            </a:r>
          </a:p>
          <a:p>
            <a:pPr algn="just"/>
            <a:endParaRPr lang="ru-RU" sz="17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25804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Родителям на заметку </a:t>
            </a: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DA87545E-7256-4C52-9C54-9894D1842A6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47024"/>
            <a:ext cx="2578170" cy="1910976"/>
          </a:xfrm>
          <a:prstGeom prst="rect">
            <a:avLst/>
          </a:prstGeom>
        </p:spPr>
      </p:pic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339787" y="1529790"/>
            <a:ext cx="9533965" cy="5050304"/>
          </a:xfrm>
        </p:spPr>
        <p:txBody>
          <a:bodyPr>
            <a:noAutofit/>
          </a:bodyPr>
          <a:lstStyle/>
          <a:p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Заинтересованность и помощь со стороны родителей.</a:t>
            </a:r>
          </a:p>
          <a:p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Способность родителей слушать, понимать и сопереживать.</a:t>
            </a:r>
          </a:p>
          <a:p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Любовь родителей и положительные эмоции в семейных отношениях.</a:t>
            </a:r>
          </a:p>
          <a:p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Признание и одобрение со стороны родителей.</a:t>
            </a:r>
          </a:p>
          <a:p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Доверие к ребенку.</a:t>
            </a:r>
          </a:p>
          <a:p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Отношение к ребенку как к самостоятельному и взрослому человеку.</a:t>
            </a:r>
          </a:p>
          <a:p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Личный пример родителей: способность подать хороший пример для подражания.</a:t>
            </a:r>
          </a:p>
          <a:p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Тесное сотрудничество со школой.</a:t>
            </a:r>
          </a:p>
          <a:p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Интересуйтесь с кем общается ваш ребенок.</a:t>
            </a:r>
          </a:p>
          <a:p>
            <a:pPr marL="0" indent="0">
              <a:buNone/>
            </a:pPr>
            <a:r>
              <a:rPr lang="ru-RU" sz="23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Помните: </a:t>
            </a:r>
            <a:r>
              <a:rPr lang="ru-RU" sz="23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основными помощниками родителей в сложных ситуациях являются терпение, внимание и понимание.</a:t>
            </a:r>
          </a:p>
        </p:txBody>
      </p:sp>
    </p:spTree>
    <p:extLst>
      <p:ext uri="{BB962C8B-B14F-4D97-AF65-F5344CB8AC3E}">
        <p14:creationId xmlns:p14="http://schemas.microsoft.com/office/powerpoint/2010/main" val="6022651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96472" y="365125"/>
            <a:ext cx="10457328" cy="1325563"/>
          </a:xfrm>
        </p:spPr>
        <p:txBody>
          <a:bodyPr>
            <a:normAutofit/>
          </a:bodyPr>
          <a:lstStyle/>
          <a:p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ПРИМЕРЫ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891553" y="1690688"/>
            <a:ext cx="9995647" cy="4872037"/>
          </a:xfrm>
        </p:spPr>
        <p:txBody>
          <a:bodyPr>
            <a:noAutofit/>
          </a:bodyPr>
          <a:lstStyle/>
          <a:p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Семейное чтение</a:t>
            </a:r>
          </a:p>
          <a:p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Дневник успеха ребенка</a:t>
            </a:r>
          </a:p>
          <a:p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Правила поведения в общественных местах</a:t>
            </a:r>
          </a:p>
          <a:p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Памятка о здоровой жизни</a:t>
            </a:r>
          </a:p>
          <a:p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Совместные занятия (спорт, хобби)</a:t>
            </a: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88A05EF1-62D4-4D62-B66F-1B7774572D8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847" y="4592891"/>
            <a:ext cx="2757768" cy="19698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978555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74320" y="1984513"/>
            <a:ext cx="11508377" cy="1838551"/>
          </a:xfrm>
        </p:spPr>
        <p:txBody>
          <a:bodyPr>
            <a:noAutofit/>
          </a:bodyPr>
          <a:lstStyle/>
          <a:p>
            <a:r>
              <a:rPr lang="ru-RU" sz="5400" b="1" dirty="0">
                <a:latin typeface="Times New Roman" pitchFamily="18" charset="0"/>
                <a:cs typeface="Times New Roman" pitchFamily="18" charset="0"/>
              </a:rPr>
              <a:t>СПАСИБО    ЗА   ВНИМАНИЕ!</a:t>
            </a:r>
            <a:endParaRPr lang="ru-RU"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8486775" y="4061187"/>
            <a:ext cx="3705225" cy="2114549"/>
          </a:xfrm>
        </p:spPr>
        <p:txBody>
          <a:bodyPr/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ru-RU" dirty="0"/>
          </a:p>
        </p:txBody>
      </p:sp>
      <p:cxnSp>
        <p:nvCxnSpPr>
          <p:cNvPr id="4" name="Прямая соединительная линия 3">
            <a:extLst>
              <a:ext uri="{FF2B5EF4-FFF2-40B4-BE49-F238E27FC236}">
                <a16:creationId xmlns:a16="http://schemas.microsoft.com/office/drawing/2014/main" id="{2028F33D-DBEE-42A5-97AC-8C67949E44E0}"/>
              </a:ext>
            </a:extLst>
          </p:cNvPr>
          <p:cNvCxnSpPr>
            <a:cxnSpLocks/>
          </p:cNvCxnSpPr>
          <p:nvPr/>
        </p:nvCxnSpPr>
        <p:spPr>
          <a:xfrm>
            <a:off x="0" y="1367694"/>
            <a:ext cx="12192000" cy="0"/>
          </a:xfrm>
          <a:prstGeom prst="line">
            <a:avLst/>
          </a:prstGeom>
          <a:ln w="44450" cmpd="thickThin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Прямоугольник 5"/>
          <p:cNvSpPr/>
          <p:nvPr/>
        </p:nvSpPr>
        <p:spPr>
          <a:xfrm>
            <a:off x="2047874" y="252381"/>
            <a:ext cx="6096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b="1" dirty="0">
                <a:latin typeface="Bahnschrift SemiBold" panose="020B0502040204020203" pitchFamily="34" charset="0"/>
              </a:rPr>
              <a:t>Государственное бюджетное общеобразовательное учреждение </a:t>
            </a:r>
          </a:p>
          <a:p>
            <a:r>
              <a:rPr lang="ru-RU" b="1" dirty="0">
                <a:latin typeface="Bahnschrift SemiBold" panose="020B0502040204020203" pitchFamily="34" charset="0"/>
              </a:rPr>
              <a:t>МБОУ СОШ №4 г. Кызыла</a:t>
            </a:r>
          </a:p>
        </p:txBody>
      </p:sp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EC014DA1-6530-4A43-B84B-4A48A84CB75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0999" y="88757"/>
            <a:ext cx="1250577" cy="1250577"/>
          </a:xfrm>
          <a:prstGeom prst="rect">
            <a:avLst/>
          </a:prstGeom>
        </p:spPr>
      </p:pic>
      <p:pic>
        <p:nvPicPr>
          <p:cNvPr id="11" name="Рисунок 10">
            <a:extLst>
              <a:ext uri="{FF2B5EF4-FFF2-40B4-BE49-F238E27FC236}">
                <a16:creationId xmlns:a16="http://schemas.microsoft.com/office/drawing/2014/main" id="{33459D29-DD4C-4501-A602-478BD85E8CD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43439" y="4968759"/>
            <a:ext cx="4539258" cy="16368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140537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1D9A78"/>
      </a:accent1>
      <a:accent2>
        <a:srgbClr val="8BC145"/>
      </a:accent2>
      <a:accent3>
        <a:srgbClr val="36AFCE"/>
      </a:accent3>
      <a:accent4>
        <a:srgbClr val="1D6FA9"/>
      </a:accent4>
      <a:accent5>
        <a:srgbClr val="B74919"/>
      </a:accent5>
      <a:accent6>
        <a:srgbClr val="F19D19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AE6F2518-B084-4896-AF52-66CC2144AA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2617</TotalTime>
  <Words>604</Words>
  <Application>Microsoft Office PowerPoint</Application>
  <PresentationFormat>Широкоэкранный</PresentationFormat>
  <Paragraphs>47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4" baseType="lpstr">
      <vt:lpstr>Arial</vt:lpstr>
      <vt:lpstr>Bahnschrift SemiBold</vt:lpstr>
      <vt:lpstr>Calibri</vt:lpstr>
      <vt:lpstr>Calibri Light</vt:lpstr>
      <vt:lpstr>Times New Roman</vt:lpstr>
      <vt:lpstr>Office Theme</vt:lpstr>
      <vt:lpstr>Рекомендации психолога родителям</vt:lpstr>
      <vt:lpstr>Важные особенности в воспитании</vt:lpstr>
      <vt:lpstr>РЕКОМЕНДАЦИИ</vt:lpstr>
      <vt:lpstr>КАК ОТЛУЧИТЬ РЕБЕНКА ОТ ГАДЖЕТОВ С ИГРАМИ? </vt:lpstr>
      <vt:lpstr>ПРОЦЕСС ПРОФЕССИОНАЛЬНОГО ОПРЕДЕЛЕНИЯ РЕБЕНКА</vt:lpstr>
      <vt:lpstr>Родителям на заметку </vt:lpstr>
      <vt:lpstr>ПРИМЕРЫ</vt:lpstr>
      <vt:lpstr>СПАСИБО    ЗА   ВНИМАНИЕ!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на тему «Обзор вариантов АООП для детей с ОВЗ»</dc:title>
  <dc:creator>USERok</dc:creator>
  <cp:lastModifiedBy>Admin</cp:lastModifiedBy>
  <cp:revision>41</cp:revision>
  <dcterms:created xsi:type="dcterms:W3CDTF">2020-06-16T15:08:51Z</dcterms:created>
  <dcterms:modified xsi:type="dcterms:W3CDTF">2025-11-07T15:33:30Z</dcterms:modified>
</cp:coreProperties>
</file>